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56" d="100"/>
          <a:sy n="56" d="100"/>
        </p:scale>
        <p:origin x="-824"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printerSettings" Target="printerSettings/printerSettings1.bin"/><Relationship Id="rId27" Type="http://schemas.openxmlformats.org/officeDocument/2006/relationships/presProps" Target="presProps.xml"/><Relationship Id="rId28" Type="http://schemas.openxmlformats.org/officeDocument/2006/relationships/viewProps" Target="viewProps.xml"/><Relationship Id="rId29" Type="http://schemas.openxmlformats.org/officeDocument/2006/relationships/theme" Target="theme/theme1.xml"/><Relationship Id="rId3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1DE35A0-E24A-924B-8C96-AE93D6506980}" type="datetimeFigureOut">
              <a:rPr lang="en-US" smtClean="0"/>
              <a:t>12/18/13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0D569F-3159-3048-B639-B59AFA148DED}" type="slidenum">
              <a:rPr lang="en-US" smtClean="0"/>
              <a:t>‹#›</a:t>
            </a:fld>
            <a:endParaRPr lang="en-US"/>
          </a:p>
        </p:txBody>
      </p:sp>
    </p:spTree>
    <p:extLst>
      <p:ext uri="{BB962C8B-B14F-4D97-AF65-F5344CB8AC3E}">
        <p14:creationId xmlns:p14="http://schemas.microsoft.com/office/powerpoint/2010/main" val="39659900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1DE35A0-E24A-924B-8C96-AE93D6506980}" type="datetimeFigureOut">
              <a:rPr lang="en-US" smtClean="0"/>
              <a:t>12/18/13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0D569F-3159-3048-B639-B59AFA148DED}" type="slidenum">
              <a:rPr lang="en-US" smtClean="0"/>
              <a:t>‹#›</a:t>
            </a:fld>
            <a:endParaRPr lang="en-US"/>
          </a:p>
        </p:txBody>
      </p:sp>
    </p:spTree>
    <p:extLst>
      <p:ext uri="{BB962C8B-B14F-4D97-AF65-F5344CB8AC3E}">
        <p14:creationId xmlns:p14="http://schemas.microsoft.com/office/powerpoint/2010/main" val="9930436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1DE35A0-E24A-924B-8C96-AE93D6506980}" type="datetimeFigureOut">
              <a:rPr lang="en-US" smtClean="0"/>
              <a:t>12/18/13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0D569F-3159-3048-B639-B59AFA148DED}" type="slidenum">
              <a:rPr lang="en-US" smtClean="0"/>
              <a:t>‹#›</a:t>
            </a:fld>
            <a:endParaRPr lang="en-US"/>
          </a:p>
        </p:txBody>
      </p:sp>
    </p:spTree>
    <p:extLst>
      <p:ext uri="{BB962C8B-B14F-4D97-AF65-F5344CB8AC3E}">
        <p14:creationId xmlns:p14="http://schemas.microsoft.com/office/powerpoint/2010/main" val="6881345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1DE35A0-E24A-924B-8C96-AE93D6506980}" type="datetimeFigureOut">
              <a:rPr lang="en-US" smtClean="0"/>
              <a:t>12/18/13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0D569F-3159-3048-B639-B59AFA148DED}" type="slidenum">
              <a:rPr lang="en-US" smtClean="0"/>
              <a:t>‹#›</a:t>
            </a:fld>
            <a:endParaRPr lang="en-US"/>
          </a:p>
        </p:txBody>
      </p:sp>
    </p:spTree>
    <p:extLst>
      <p:ext uri="{BB962C8B-B14F-4D97-AF65-F5344CB8AC3E}">
        <p14:creationId xmlns:p14="http://schemas.microsoft.com/office/powerpoint/2010/main" val="19024855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1DE35A0-E24A-924B-8C96-AE93D6506980}" type="datetimeFigureOut">
              <a:rPr lang="en-US" smtClean="0"/>
              <a:t>12/18/13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0D569F-3159-3048-B639-B59AFA148DED}" type="slidenum">
              <a:rPr lang="en-US" smtClean="0"/>
              <a:t>‹#›</a:t>
            </a:fld>
            <a:endParaRPr lang="en-US"/>
          </a:p>
        </p:txBody>
      </p:sp>
    </p:spTree>
    <p:extLst>
      <p:ext uri="{BB962C8B-B14F-4D97-AF65-F5344CB8AC3E}">
        <p14:creationId xmlns:p14="http://schemas.microsoft.com/office/powerpoint/2010/main" val="11451773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1DE35A0-E24A-924B-8C96-AE93D6506980}" type="datetimeFigureOut">
              <a:rPr lang="en-US" smtClean="0"/>
              <a:t>12/18/13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0D569F-3159-3048-B639-B59AFA148DED}" type="slidenum">
              <a:rPr lang="en-US" smtClean="0"/>
              <a:t>‹#›</a:t>
            </a:fld>
            <a:endParaRPr lang="en-US"/>
          </a:p>
        </p:txBody>
      </p:sp>
    </p:spTree>
    <p:extLst>
      <p:ext uri="{BB962C8B-B14F-4D97-AF65-F5344CB8AC3E}">
        <p14:creationId xmlns:p14="http://schemas.microsoft.com/office/powerpoint/2010/main" val="8821380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1DE35A0-E24A-924B-8C96-AE93D6506980}" type="datetimeFigureOut">
              <a:rPr lang="en-US" smtClean="0"/>
              <a:t>12/18/13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F0D569F-3159-3048-B639-B59AFA148DED}" type="slidenum">
              <a:rPr lang="en-US" smtClean="0"/>
              <a:t>‹#›</a:t>
            </a:fld>
            <a:endParaRPr lang="en-US"/>
          </a:p>
        </p:txBody>
      </p:sp>
    </p:spTree>
    <p:extLst>
      <p:ext uri="{BB962C8B-B14F-4D97-AF65-F5344CB8AC3E}">
        <p14:creationId xmlns:p14="http://schemas.microsoft.com/office/powerpoint/2010/main" val="11902451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1DE35A0-E24A-924B-8C96-AE93D6506980}" type="datetimeFigureOut">
              <a:rPr lang="en-US" smtClean="0"/>
              <a:t>12/18/13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F0D569F-3159-3048-B639-B59AFA148DED}" type="slidenum">
              <a:rPr lang="en-US" smtClean="0"/>
              <a:t>‹#›</a:t>
            </a:fld>
            <a:endParaRPr lang="en-US"/>
          </a:p>
        </p:txBody>
      </p:sp>
    </p:spTree>
    <p:extLst>
      <p:ext uri="{BB962C8B-B14F-4D97-AF65-F5344CB8AC3E}">
        <p14:creationId xmlns:p14="http://schemas.microsoft.com/office/powerpoint/2010/main" val="10729031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DE35A0-E24A-924B-8C96-AE93D6506980}" type="datetimeFigureOut">
              <a:rPr lang="en-US" smtClean="0"/>
              <a:t>12/18/13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F0D569F-3159-3048-B639-B59AFA148DED}" type="slidenum">
              <a:rPr lang="en-US" smtClean="0"/>
              <a:t>‹#›</a:t>
            </a:fld>
            <a:endParaRPr lang="en-US"/>
          </a:p>
        </p:txBody>
      </p:sp>
    </p:spTree>
    <p:extLst>
      <p:ext uri="{BB962C8B-B14F-4D97-AF65-F5344CB8AC3E}">
        <p14:creationId xmlns:p14="http://schemas.microsoft.com/office/powerpoint/2010/main" val="35858339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1DE35A0-E24A-924B-8C96-AE93D6506980}" type="datetimeFigureOut">
              <a:rPr lang="en-US" smtClean="0"/>
              <a:t>12/18/13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0D569F-3159-3048-B639-B59AFA148DED}" type="slidenum">
              <a:rPr lang="en-US" smtClean="0"/>
              <a:t>‹#›</a:t>
            </a:fld>
            <a:endParaRPr lang="en-US"/>
          </a:p>
        </p:txBody>
      </p:sp>
    </p:spTree>
    <p:extLst>
      <p:ext uri="{BB962C8B-B14F-4D97-AF65-F5344CB8AC3E}">
        <p14:creationId xmlns:p14="http://schemas.microsoft.com/office/powerpoint/2010/main" val="886309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1DE35A0-E24A-924B-8C96-AE93D6506980}" type="datetimeFigureOut">
              <a:rPr lang="en-US" smtClean="0"/>
              <a:t>12/18/13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0D569F-3159-3048-B639-B59AFA148DED}" type="slidenum">
              <a:rPr lang="en-US" smtClean="0"/>
              <a:t>‹#›</a:t>
            </a:fld>
            <a:endParaRPr lang="en-US"/>
          </a:p>
        </p:txBody>
      </p:sp>
    </p:spTree>
    <p:extLst>
      <p:ext uri="{BB962C8B-B14F-4D97-AF65-F5344CB8AC3E}">
        <p14:creationId xmlns:p14="http://schemas.microsoft.com/office/powerpoint/2010/main" val="319234514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DE35A0-E24A-924B-8C96-AE93D6506980}" type="datetimeFigureOut">
              <a:rPr lang="en-US" smtClean="0"/>
              <a:t>12/18/13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0D569F-3159-3048-B639-B59AFA148DED}" type="slidenum">
              <a:rPr lang="en-US" smtClean="0"/>
              <a:t>‹#›</a:t>
            </a:fld>
            <a:endParaRPr lang="en-US"/>
          </a:p>
        </p:txBody>
      </p:sp>
    </p:spTree>
    <p:extLst>
      <p:ext uri="{BB962C8B-B14F-4D97-AF65-F5344CB8AC3E}">
        <p14:creationId xmlns:p14="http://schemas.microsoft.com/office/powerpoint/2010/main" val="20471448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673" name="Rectangle 2"/>
          <p:cNvSpPr>
            <a:spLocks noGrp="1" noChangeArrowheads="1"/>
          </p:cNvSpPr>
          <p:nvPr>
            <p:ph type="ctrTitle"/>
          </p:nvPr>
        </p:nvSpPr>
        <p:spPr>
          <a:xfrm>
            <a:off x="685800" y="2286000"/>
            <a:ext cx="7772400" cy="1143000"/>
          </a:xfrm>
        </p:spPr>
        <p:txBody>
          <a:bodyPr>
            <a:normAutofit fontScale="90000"/>
          </a:bodyPr>
          <a:lstStyle/>
          <a:p>
            <a:r>
              <a:rPr lang="en-US" dirty="0">
                <a:latin typeface="Calibri" charset="0"/>
              </a:rPr>
              <a:t>Module 8</a:t>
            </a:r>
            <a:br>
              <a:rPr lang="en-US" dirty="0">
                <a:latin typeface="Calibri" charset="0"/>
              </a:rPr>
            </a:br>
            <a:r>
              <a:rPr lang="en-US" dirty="0">
                <a:latin typeface="Calibri" charset="0"/>
              </a:rPr>
              <a:t/>
            </a:r>
            <a:br>
              <a:rPr lang="en-US" dirty="0">
                <a:latin typeface="Calibri" charset="0"/>
              </a:rPr>
            </a:br>
            <a:r>
              <a:rPr lang="en-US" dirty="0">
                <a:latin typeface="Calibri" charset="0"/>
              </a:rPr>
              <a:t>References</a:t>
            </a:r>
          </a:p>
        </p:txBody>
      </p:sp>
      <p:sp>
        <p:nvSpPr>
          <p:cNvPr id="300035" name="Rectangle 3"/>
          <p:cNvSpPr>
            <a:spLocks noGrp="1" noChangeArrowheads="1"/>
          </p:cNvSpPr>
          <p:nvPr>
            <p:ph type="subTitle" idx="1"/>
          </p:nvPr>
        </p:nvSpPr>
        <p:spPr/>
        <p:txBody>
          <a:bodyPr rtlCol="0">
            <a:normAutofit/>
          </a:bodyPr>
          <a:lstStyle/>
          <a:p>
            <a:pPr fontAlgn="auto">
              <a:spcAft>
                <a:spcPts val="0"/>
              </a:spcAft>
              <a:buFont typeface="Arial"/>
              <a:buNone/>
              <a:defRPr/>
            </a:pPr>
            <a:endParaRPr lang="en-CA" smtClean="0">
              <a:ea typeface="+mn-ea"/>
              <a:cs typeface="+mn-cs"/>
            </a:endParaRPr>
          </a:p>
        </p:txBody>
      </p:sp>
    </p:spTree>
    <p:extLst>
      <p:ext uri="{BB962C8B-B14F-4D97-AF65-F5344CB8AC3E}">
        <p14:creationId xmlns:p14="http://schemas.microsoft.com/office/powerpoint/2010/main" val="31009124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3889" name="Rectangle 2"/>
          <p:cNvSpPr>
            <a:spLocks noGrp="1" noChangeArrowheads="1"/>
          </p:cNvSpPr>
          <p:nvPr>
            <p:ph type="title"/>
          </p:nvPr>
        </p:nvSpPr>
        <p:spPr/>
        <p:txBody>
          <a:bodyPr/>
          <a:lstStyle/>
          <a:p>
            <a:r>
              <a:rPr lang="en-US">
                <a:latin typeface="Calibri" charset="0"/>
              </a:rPr>
              <a:t>Exercise</a:t>
            </a:r>
          </a:p>
        </p:txBody>
      </p:sp>
      <p:sp>
        <p:nvSpPr>
          <p:cNvPr id="293890" name="Rectangle 3"/>
          <p:cNvSpPr>
            <a:spLocks noGrp="1" noChangeArrowheads="1"/>
          </p:cNvSpPr>
          <p:nvPr>
            <p:ph idx="1"/>
          </p:nvPr>
        </p:nvSpPr>
        <p:spPr/>
        <p:txBody>
          <a:bodyPr/>
          <a:lstStyle/>
          <a:p>
            <a:r>
              <a:rPr lang="en-US">
                <a:latin typeface="Calibri" charset="0"/>
              </a:rPr>
              <a:t>Write a program that create a variable with a user-supplied value.  Create a reference to that variable. Display the memory address of the reference and the value stored in the dereferenced variable.</a:t>
            </a:r>
          </a:p>
        </p:txBody>
      </p:sp>
    </p:spTree>
    <p:extLst>
      <p:ext uri="{BB962C8B-B14F-4D97-AF65-F5344CB8AC3E}">
        <p14:creationId xmlns:p14="http://schemas.microsoft.com/office/powerpoint/2010/main" val="17997437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4913" name="Rectangle 2"/>
          <p:cNvSpPr>
            <a:spLocks noGrp="1" noChangeArrowheads="1"/>
          </p:cNvSpPr>
          <p:nvPr>
            <p:ph type="title"/>
          </p:nvPr>
        </p:nvSpPr>
        <p:spPr/>
        <p:txBody>
          <a:bodyPr/>
          <a:lstStyle/>
          <a:p>
            <a:r>
              <a:rPr lang="en-US">
                <a:latin typeface="Calibri" charset="0"/>
              </a:rPr>
              <a:t>Using reference values </a:t>
            </a:r>
            <a:endParaRPr lang="en-CA">
              <a:latin typeface="Calibri" charset="0"/>
            </a:endParaRPr>
          </a:p>
        </p:txBody>
      </p:sp>
      <p:sp>
        <p:nvSpPr>
          <p:cNvPr id="294914" name="Rectangle 3"/>
          <p:cNvSpPr>
            <a:spLocks noGrp="1" noChangeArrowheads="1"/>
          </p:cNvSpPr>
          <p:nvPr>
            <p:ph idx="1"/>
          </p:nvPr>
        </p:nvSpPr>
        <p:spPr/>
        <p:txBody>
          <a:bodyPr/>
          <a:lstStyle/>
          <a:p>
            <a:pPr>
              <a:lnSpc>
                <a:spcPct val="90000"/>
              </a:lnSpc>
            </a:pPr>
            <a:r>
              <a:rPr lang="en-US" sz="2800">
                <a:latin typeface="Calibri" charset="0"/>
              </a:rPr>
              <a:t>When a reference has been given a value (a memory location of a variable), the reference can be used with other variables and references.  For example:</a:t>
            </a:r>
            <a:br>
              <a:rPr lang="en-US" sz="2800">
                <a:latin typeface="Calibri" charset="0"/>
              </a:rPr>
            </a:br>
            <a:r>
              <a:rPr lang="en-US" sz="2800">
                <a:latin typeface="Courier New" charset="0"/>
              </a:rPr>
              <a:t>$num1=10;</a:t>
            </a:r>
            <a:br>
              <a:rPr lang="en-US" sz="2800">
                <a:latin typeface="Courier New" charset="0"/>
              </a:rPr>
            </a:br>
            <a:r>
              <a:rPr lang="en-US" sz="2800">
                <a:latin typeface="Courier New" charset="0"/>
              </a:rPr>
              <a:t>$refnum1=\$num1;</a:t>
            </a:r>
            <a:br>
              <a:rPr lang="en-US" sz="2800">
                <a:latin typeface="Courier New" charset="0"/>
              </a:rPr>
            </a:br>
            <a:r>
              <a:rPr lang="en-US" sz="2800">
                <a:latin typeface="Courier New" charset="0"/>
              </a:rPr>
              <a:t>$refnum2=$refnum1;</a:t>
            </a:r>
            <a:br>
              <a:rPr lang="en-US" sz="2800">
                <a:latin typeface="Courier New" charset="0"/>
              </a:rPr>
            </a:br>
            <a:r>
              <a:rPr lang="en-US" sz="2800">
                <a:latin typeface="Courier New" charset="0"/>
              </a:rPr>
              <a:t>print $$refnum2;</a:t>
            </a:r>
            <a:br>
              <a:rPr lang="en-US" sz="2800">
                <a:latin typeface="Courier New" charset="0"/>
              </a:rPr>
            </a:br>
            <a:r>
              <a:rPr lang="en-US" sz="2800">
                <a:latin typeface="Calibri" charset="0"/>
              </a:rPr>
              <a:t>will have $refnum1 point to $num1. $refnum2 then is set to the same value, so the last line shows the dereferenced value of $refnum2, or 10.</a:t>
            </a:r>
            <a:endParaRPr lang="en-CA" sz="2800">
              <a:latin typeface="Calibri" charset="0"/>
            </a:endParaRPr>
          </a:p>
        </p:txBody>
      </p:sp>
    </p:spTree>
    <p:extLst>
      <p:ext uri="{BB962C8B-B14F-4D97-AF65-F5344CB8AC3E}">
        <p14:creationId xmlns:p14="http://schemas.microsoft.com/office/powerpoint/2010/main" val="40915170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5937" name="Rectangle 2"/>
          <p:cNvSpPr>
            <a:spLocks noGrp="1" noChangeArrowheads="1"/>
          </p:cNvSpPr>
          <p:nvPr>
            <p:ph type="title"/>
          </p:nvPr>
        </p:nvSpPr>
        <p:spPr/>
        <p:txBody>
          <a:bodyPr/>
          <a:lstStyle/>
          <a:p>
            <a:r>
              <a:rPr lang="en-US">
                <a:latin typeface="Calibri" charset="0"/>
              </a:rPr>
              <a:t>References to references</a:t>
            </a:r>
            <a:endParaRPr lang="en-CA">
              <a:latin typeface="Calibri" charset="0"/>
            </a:endParaRPr>
          </a:p>
        </p:txBody>
      </p:sp>
      <p:sp>
        <p:nvSpPr>
          <p:cNvPr id="295938" name="Rectangle 3"/>
          <p:cNvSpPr>
            <a:spLocks noGrp="1" noChangeArrowheads="1"/>
          </p:cNvSpPr>
          <p:nvPr>
            <p:ph idx="1"/>
          </p:nvPr>
        </p:nvSpPr>
        <p:spPr/>
        <p:txBody>
          <a:bodyPr/>
          <a:lstStyle/>
          <a:p>
            <a:pPr>
              <a:lnSpc>
                <a:spcPct val="90000"/>
              </a:lnSpc>
            </a:pPr>
            <a:r>
              <a:rPr lang="en-US" sz="2800">
                <a:latin typeface="Calibri" charset="0"/>
              </a:rPr>
              <a:t>You can set up a reference to a reference, although you won</a:t>
            </a:r>
            <a:r>
              <a:rPr lang="ja-JP" altLang="en-US" sz="2800">
                <a:latin typeface="Arial" charset="0"/>
              </a:rPr>
              <a:t>’</a:t>
            </a:r>
            <a:r>
              <a:rPr lang="en-US" altLang="ja-JP" sz="2800">
                <a:latin typeface="Calibri" charset="0"/>
              </a:rPr>
              <a:t>t need this type of ability until you get into complex coding:</a:t>
            </a:r>
            <a:br>
              <a:rPr lang="en-US" altLang="ja-JP" sz="2800">
                <a:latin typeface="Calibri" charset="0"/>
              </a:rPr>
            </a:br>
            <a:r>
              <a:rPr lang="en-US" altLang="ja-JP" sz="2800">
                <a:latin typeface="Courier New" charset="0"/>
              </a:rPr>
              <a:t>$num1=10;</a:t>
            </a:r>
            <a:br>
              <a:rPr lang="en-US" altLang="ja-JP" sz="2800">
                <a:latin typeface="Courier New" charset="0"/>
              </a:rPr>
            </a:br>
            <a:r>
              <a:rPr lang="en-US" altLang="ja-JP" sz="2800">
                <a:latin typeface="Courier New" charset="0"/>
              </a:rPr>
              <a:t>$refnum1=\$num1;</a:t>
            </a:r>
            <a:br>
              <a:rPr lang="en-US" altLang="ja-JP" sz="2800">
                <a:latin typeface="Courier New" charset="0"/>
              </a:rPr>
            </a:br>
            <a:r>
              <a:rPr lang="en-US" altLang="ja-JP" sz="2800">
                <a:latin typeface="Courier New" charset="0"/>
              </a:rPr>
              <a:t>$refnum2=\$refnum1;</a:t>
            </a:r>
            <a:br>
              <a:rPr lang="en-US" altLang="ja-JP" sz="2800">
                <a:latin typeface="Courier New" charset="0"/>
              </a:rPr>
            </a:br>
            <a:r>
              <a:rPr lang="en-US" altLang="ja-JP" sz="2800">
                <a:latin typeface="Calibri" charset="0"/>
              </a:rPr>
              <a:t>the last line sets $refnum2 to the value of $refnum1 (the memory location of $num1), and not to $num1 directly.  To dereference $refnum2 here and see the value of $num1, use:</a:t>
            </a:r>
            <a:br>
              <a:rPr lang="en-US" altLang="ja-JP" sz="2800">
                <a:latin typeface="Calibri" charset="0"/>
              </a:rPr>
            </a:br>
            <a:r>
              <a:rPr lang="en-US" altLang="ja-JP" sz="2800">
                <a:latin typeface="Courier New" charset="0"/>
              </a:rPr>
              <a:t>print $$$refnum2;</a:t>
            </a:r>
          </a:p>
          <a:p>
            <a:pPr>
              <a:lnSpc>
                <a:spcPct val="90000"/>
              </a:lnSpc>
              <a:buFontTx/>
              <a:buNone/>
            </a:pPr>
            <a:endParaRPr lang="en-CA" sz="2800">
              <a:latin typeface="Courier New" charset="0"/>
            </a:endParaRPr>
          </a:p>
        </p:txBody>
      </p:sp>
    </p:spTree>
    <p:extLst>
      <p:ext uri="{BB962C8B-B14F-4D97-AF65-F5344CB8AC3E}">
        <p14:creationId xmlns:p14="http://schemas.microsoft.com/office/powerpoint/2010/main" val="36907146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61" name="Rectangle 2"/>
          <p:cNvSpPr>
            <a:spLocks noGrp="1" noChangeArrowheads="1"/>
          </p:cNvSpPr>
          <p:nvPr>
            <p:ph type="title"/>
          </p:nvPr>
        </p:nvSpPr>
        <p:spPr/>
        <p:txBody>
          <a:bodyPr/>
          <a:lstStyle/>
          <a:p>
            <a:r>
              <a:rPr lang="en-US">
                <a:latin typeface="Calibri" charset="0"/>
              </a:rPr>
              <a:t>Exercise</a:t>
            </a:r>
            <a:endParaRPr lang="en-CA">
              <a:latin typeface="Calibri" charset="0"/>
            </a:endParaRPr>
          </a:p>
        </p:txBody>
      </p:sp>
      <p:sp>
        <p:nvSpPr>
          <p:cNvPr id="296962" name="Rectangle 3"/>
          <p:cNvSpPr>
            <a:spLocks noGrp="1" noChangeArrowheads="1"/>
          </p:cNvSpPr>
          <p:nvPr>
            <p:ph idx="1"/>
          </p:nvPr>
        </p:nvSpPr>
        <p:spPr/>
        <p:txBody>
          <a:bodyPr/>
          <a:lstStyle/>
          <a:p>
            <a:r>
              <a:rPr lang="en-US">
                <a:latin typeface="Calibri" charset="0"/>
              </a:rPr>
              <a:t>Write a program that sets up five scalars filled with numbers supplied by the user.  Then, set up a reference variable that points to the first scalar.  Display the dereferenced values of that variable, as well as the memory location it uses.  Change the reference to each of the other four variables in turn and repeat the display process.</a:t>
            </a:r>
            <a:endParaRPr lang="en-CA">
              <a:latin typeface="Calibri" charset="0"/>
            </a:endParaRPr>
          </a:p>
        </p:txBody>
      </p:sp>
    </p:spTree>
    <p:extLst>
      <p:ext uri="{BB962C8B-B14F-4D97-AF65-F5344CB8AC3E}">
        <p14:creationId xmlns:p14="http://schemas.microsoft.com/office/powerpoint/2010/main" val="34970427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985" name="Rectangle 2"/>
          <p:cNvSpPr>
            <a:spLocks noGrp="1" noChangeArrowheads="1"/>
          </p:cNvSpPr>
          <p:nvPr>
            <p:ph type="ctrTitle"/>
          </p:nvPr>
        </p:nvSpPr>
        <p:spPr>
          <a:xfrm>
            <a:off x="685800" y="2286000"/>
            <a:ext cx="7772400" cy="1143000"/>
          </a:xfrm>
        </p:spPr>
        <p:txBody>
          <a:bodyPr/>
          <a:lstStyle/>
          <a:p>
            <a:r>
              <a:rPr lang="en-US">
                <a:latin typeface="Calibri" charset="0"/>
              </a:rPr>
              <a:t>References to arrays</a:t>
            </a:r>
            <a:endParaRPr lang="en-CA">
              <a:latin typeface="Calibri" charset="0"/>
            </a:endParaRPr>
          </a:p>
        </p:txBody>
      </p:sp>
      <p:sp>
        <p:nvSpPr>
          <p:cNvPr id="313347" name="Rectangle 3"/>
          <p:cNvSpPr>
            <a:spLocks noGrp="1" noChangeArrowheads="1"/>
          </p:cNvSpPr>
          <p:nvPr>
            <p:ph type="subTitle" idx="1"/>
          </p:nvPr>
        </p:nvSpPr>
        <p:spPr/>
        <p:txBody>
          <a:bodyPr rtlCol="0">
            <a:normAutofit/>
          </a:bodyPr>
          <a:lstStyle/>
          <a:p>
            <a:pPr fontAlgn="auto">
              <a:spcAft>
                <a:spcPts val="0"/>
              </a:spcAft>
              <a:buFont typeface="Arial"/>
              <a:buNone/>
              <a:defRPr/>
            </a:pPr>
            <a:endParaRPr lang="en-CA" smtClean="0">
              <a:ea typeface="+mn-ea"/>
              <a:cs typeface="+mn-cs"/>
            </a:endParaRPr>
          </a:p>
        </p:txBody>
      </p:sp>
    </p:spTree>
    <p:extLst>
      <p:ext uri="{BB962C8B-B14F-4D97-AF65-F5344CB8AC3E}">
        <p14:creationId xmlns:p14="http://schemas.microsoft.com/office/powerpoint/2010/main" val="39052419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9009" name="Rectangle 2"/>
          <p:cNvSpPr>
            <a:spLocks noGrp="1" noChangeArrowheads="1"/>
          </p:cNvSpPr>
          <p:nvPr>
            <p:ph type="title"/>
          </p:nvPr>
        </p:nvSpPr>
        <p:spPr/>
        <p:txBody>
          <a:bodyPr/>
          <a:lstStyle/>
          <a:p>
            <a:r>
              <a:rPr lang="en-US">
                <a:latin typeface="Calibri" charset="0"/>
              </a:rPr>
              <a:t>References to arrays</a:t>
            </a:r>
            <a:endParaRPr lang="en-CA">
              <a:latin typeface="Calibri" charset="0"/>
            </a:endParaRPr>
          </a:p>
        </p:txBody>
      </p:sp>
      <p:sp>
        <p:nvSpPr>
          <p:cNvPr id="299010" name="Rectangle 3"/>
          <p:cNvSpPr>
            <a:spLocks noGrp="1" noChangeArrowheads="1"/>
          </p:cNvSpPr>
          <p:nvPr>
            <p:ph idx="1"/>
          </p:nvPr>
        </p:nvSpPr>
        <p:spPr/>
        <p:txBody>
          <a:bodyPr/>
          <a:lstStyle/>
          <a:p>
            <a:pPr>
              <a:lnSpc>
                <a:spcPct val="90000"/>
              </a:lnSpc>
            </a:pPr>
            <a:r>
              <a:rPr lang="en-US" sz="2800">
                <a:latin typeface="Calibri" charset="0"/>
              </a:rPr>
              <a:t>You can set up a reference to an array in the same way as a reference to a scalar.  Since the reference holds a memory address, it is a scalar itself and defined with a $:</a:t>
            </a:r>
            <a:br>
              <a:rPr lang="en-US" sz="2800">
                <a:latin typeface="Calibri" charset="0"/>
              </a:rPr>
            </a:br>
            <a:r>
              <a:rPr lang="en-US" sz="2800">
                <a:latin typeface="Courier New" charset="0"/>
              </a:rPr>
              <a:t>@array1=(</a:t>
            </a:r>
            <a:r>
              <a:rPr lang="ja-JP" altLang="en-US" sz="2800">
                <a:latin typeface="Arial" charset="0"/>
              </a:rPr>
              <a:t>“</a:t>
            </a:r>
            <a:r>
              <a:rPr lang="en-US" altLang="ja-JP" sz="2800">
                <a:latin typeface="Courier New" charset="0"/>
              </a:rPr>
              <a:t>1</a:t>
            </a:r>
            <a:r>
              <a:rPr lang="ja-JP" altLang="en-US" sz="2800">
                <a:latin typeface="Arial" charset="0"/>
              </a:rPr>
              <a:t>”</a:t>
            </a:r>
            <a:r>
              <a:rPr lang="en-US" altLang="ja-JP" sz="2800">
                <a:latin typeface="Courier New" charset="0"/>
              </a:rPr>
              <a:t>, </a:t>
            </a:r>
            <a:r>
              <a:rPr lang="ja-JP" altLang="en-US" sz="2800">
                <a:latin typeface="Arial" charset="0"/>
              </a:rPr>
              <a:t>“</a:t>
            </a:r>
            <a:r>
              <a:rPr lang="en-US" altLang="ja-JP" sz="2800">
                <a:latin typeface="Courier New" charset="0"/>
              </a:rPr>
              <a:t>2</a:t>
            </a:r>
            <a:r>
              <a:rPr lang="ja-JP" altLang="en-US" sz="2800">
                <a:latin typeface="Arial" charset="0"/>
              </a:rPr>
              <a:t>”</a:t>
            </a:r>
            <a:r>
              <a:rPr lang="en-US" altLang="ja-JP" sz="2800">
                <a:latin typeface="Courier New" charset="0"/>
              </a:rPr>
              <a:t>, </a:t>
            </a:r>
            <a:r>
              <a:rPr lang="ja-JP" altLang="en-US" sz="2800">
                <a:latin typeface="Arial" charset="0"/>
              </a:rPr>
              <a:t>“</a:t>
            </a:r>
            <a:r>
              <a:rPr lang="en-US" altLang="ja-JP" sz="2800">
                <a:latin typeface="Courier New" charset="0"/>
              </a:rPr>
              <a:t>3</a:t>
            </a:r>
            <a:r>
              <a:rPr lang="ja-JP" altLang="en-US" sz="2800">
                <a:latin typeface="Arial" charset="0"/>
              </a:rPr>
              <a:t>”</a:t>
            </a:r>
            <a:r>
              <a:rPr lang="en-US" altLang="ja-JP" sz="2800">
                <a:latin typeface="Courier New" charset="0"/>
              </a:rPr>
              <a:t>);</a:t>
            </a:r>
            <a:br>
              <a:rPr lang="en-US" altLang="ja-JP" sz="2800">
                <a:latin typeface="Courier New" charset="0"/>
              </a:rPr>
            </a:br>
            <a:r>
              <a:rPr lang="en-US" altLang="ja-JP" sz="2800">
                <a:latin typeface="Courier New" charset="0"/>
              </a:rPr>
              <a:t>$refarray1=\@array1;</a:t>
            </a:r>
          </a:p>
          <a:p>
            <a:pPr>
              <a:lnSpc>
                <a:spcPct val="90000"/>
              </a:lnSpc>
            </a:pPr>
            <a:r>
              <a:rPr lang="en-US" sz="2800">
                <a:latin typeface="Calibri" charset="0"/>
              </a:rPr>
              <a:t>The variable $refarray1 will have the memory address of the first element of the array @array1. It does not point to the entire array, just the start of the memory for @array1.</a:t>
            </a:r>
            <a:endParaRPr lang="en-CA" sz="2800">
              <a:latin typeface="Calibri" charset="0"/>
            </a:endParaRPr>
          </a:p>
        </p:txBody>
      </p:sp>
    </p:spTree>
    <p:extLst>
      <p:ext uri="{BB962C8B-B14F-4D97-AF65-F5344CB8AC3E}">
        <p14:creationId xmlns:p14="http://schemas.microsoft.com/office/powerpoint/2010/main" val="1039721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0033" name="Rectangle 2"/>
          <p:cNvSpPr>
            <a:spLocks noGrp="1" noChangeArrowheads="1"/>
          </p:cNvSpPr>
          <p:nvPr>
            <p:ph type="title"/>
          </p:nvPr>
        </p:nvSpPr>
        <p:spPr/>
        <p:txBody>
          <a:bodyPr/>
          <a:lstStyle/>
          <a:p>
            <a:r>
              <a:rPr lang="en-US">
                <a:latin typeface="Calibri" charset="0"/>
              </a:rPr>
              <a:t>Dereferencing array references</a:t>
            </a:r>
            <a:endParaRPr lang="en-CA">
              <a:latin typeface="Calibri" charset="0"/>
            </a:endParaRPr>
          </a:p>
        </p:txBody>
      </p:sp>
      <p:sp>
        <p:nvSpPr>
          <p:cNvPr id="300034" name="Rectangle 3"/>
          <p:cNvSpPr>
            <a:spLocks noGrp="1" noChangeArrowheads="1"/>
          </p:cNvSpPr>
          <p:nvPr>
            <p:ph idx="1"/>
          </p:nvPr>
        </p:nvSpPr>
        <p:spPr/>
        <p:txBody>
          <a:bodyPr/>
          <a:lstStyle/>
          <a:p>
            <a:pPr>
              <a:lnSpc>
                <a:spcPct val="90000"/>
              </a:lnSpc>
            </a:pPr>
            <a:r>
              <a:rPr lang="en-US" sz="2800">
                <a:latin typeface="Calibri" charset="0"/>
              </a:rPr>
              <a:t>To dereference array references, you can reference any element in the array pointed to with the usual element subscript:</a:t>
            </a:r>
            <a:br>
              <a:rPr lang="en-US" sz="2800">
                <a:latin typeface="Calibri" charset="0"/>
              </a:rPr>
            </a:br>
            <a:r>
              <a:rPr lang="en-US" sz="2800">
                <a:latin typeface="Courier New" charset="0"/>
              </a:rPr>
              <a:t>$$refarray1[2];</a:t>
            </a:r>
            <a:br>
              <a:rPr lang="en-US" sz="2800">
                <a:latin typeface="Courier New" charset="0"/>
              </a:rPr>
            </a:br>
            <a:r>
              <a:rPr lang="en-US" sz="2800">
                <a:latin typeface="Calibri" charset="0"/>
              </a:rPr>
              <a:t>This shows the value of the third element in whatever $refarray points to.</a:t>
            </a:r>
          </a:p>
          <a:p>
            <a:pPr>
              <a:lnSpc>
                <a:spcPct val="90000"/>
              </a:lnSpc>
            </a:pPr>
            <a:r>
              <a:rPr lang="en-US" sz="2800">
                <a:latin typeface="Calibri" charset="0"/>
              </a:rPr>
              <a:t>If you want to see the whole array, use:</a:t>
            </a:r>
            <a:br>
              <a:rPr lang="en-US" sz="2800">
                <a:latin typeface="Calibri" charset="0"/>
              </a:rPr>
            </a:br>
            <a:r>
              <a:rPr lang="en-US" sz="2800">
                <a:latin typeface="Courier New" charset="0"/>
              </a:rPr>
              <a:t>@$refarray1;</a:t>
            </a:r>
          </a:p>
          <a:p>
            <a:pPr>
              <a:lnSpc>
                <a:spcPct val="90000"/>
              </a:lnSpc>
            </a:pPr>
            <a:r>
              <a:rPr lang="en-US" sz="2800">
                <a:latin typeface="Calibri" charset="0"/>
              </a:rPr>
              <a:t>You can see a range of elements, too:</a:t>
            </a:r>
            <a:br>
              <a:rPr lang="en-US" sz="2800">
                <a:latin typeface="Calibri" charset="0"/>
              </a:rPr>
            </a:br>
            <a:r>
              <a:rPr lang="en-US" sz="2800">
                <a:latin typeface="Courier New" charset="0"/>
              </a:rPr>
              <a:t>@$refarray1[0-3];</a:t>
            </a:r>
            <a:br>
              <a:rPr lang="en-US" sz="2800">
                <a:latin typeface="Courier New" charset="0"/>
              </a:rPr>
            </a:br>
            <a:r>
              <a:rPr lang="en-US" sz="2800">
                <a:latin typeface="Calibri" charset="0"/>
              </a:rPr>
              <a:t>shows the first four element in the array.</a:t>
            </a:r>
            <a:endParaRPr lang="en-CA" sz="2800">
              <a:latin typeface="Calibri" charset="0"/>
            </a:endParaRPr>
          </a:p>
        </p:txBody>
      </p:sp>
    </p:spTree>
    <p:extLst>
      <p:ext uri="{BB962C8B-B14F-4D97-AF65-F5344CB8AC3E}">
        <p14:creationId xmlns:p14="http://schemas.microsoft.com/office/powerpoint/2010/main" val="22728904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1057" name="Rectangle 2"/>
          <p:cNvSpPr>
            <a:spLocks noGrp="1" noChangeArrowheads="1"/>
          </p:cNvSpPr>
          <p:nvPr>
            <p:ph type="title"/>
          </p:nvPr>
        </p:nvSpPr>
        <p:spPr/>
        <p:txBody>
          <a:bodyPr/>
          <a:lstStyle/>
          <a:p>
            <a:r>
              <a:rPr lang="en-US">
                <a:latin typeface="Calibri" charset="0"/>
              </a:rPr>
              <a:t>Exercise</a:t>
            </a:r>
            <a:endParaRPr lang="en-CA">
              <a:latin typeface="Calibri" charset="0"/>
            </a:endParaRPr>
          </a:p>
        </p:txBody>
      </p:sp>
      <p:sp>
        <p:nvSpPr>
          <p:cNvPr id="301058" name="Rectangle 3"/>
          <p:cNvSpPr>
            <a:spLocks noGrp="1" noChangeArrowheads="1"/>
          </p:cNvSpPr>
          <p:nvPr>
            <p:ph idx="1"/>
          </p:nvPr>
        </p:nvSpPr>
        <p:spPr/>
        <p:txBody>
          <a:bodyPr/>
          <a:lstStyle/>
          <a:p>
            <a:r>
              <a:rPr lang="en-US">
                <a:latin typeface="Calibri" charset="0"/>
              </a:rPr>
              <a:t>Write a program that prompts the user for five strings, and save them as elements in an array.  Then, set a reference to that array.  Use a loop to show each of the elements in that array using the reference, one element at a time.</a:t>
            </a:r>
            <a:endParaRPr lang="en-CA">
              <a:latin typeface="Calibri" charset="0"/>
            </a:endParaRPr>
          </a:p>
        </p:txBody>
      </p:sp>
    </p:spTree>
    <p:extLst>
      <p:ext uri="{BB962C8B-B14F-4D97-AF65-F5344CB8AC3E}">
        <p14:creationId xmlns:p14="http://schemas.microsoft.com/office/powerpoint/2010/main" val="31073376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2081" name="Rectangle 2"/>
          <p:cNvSpPr>
            <a:spLocks noGrp="1" noChangeArrowheads="1"/>
          </p:cNvSpPr>
          <p:nvPr>
            <p:ph type="ctrTitle"/>
          </p:nvPr>
        </p:nvSpPr>
        <p:spPr>
          <a:xfrm>
            <a:off x="685800" y="2286000"/>
            <a:ext cx="7772400" cy="1143000"/>
          </a:xfrm>
        </p:spPr>
        <p:txBody>
          <a:bodyPr/>
          <a:lstStyle/>
          <a:p>
            <a:r>
              <a:rPr lang="en-US">
                <a:latin typeface="Calibri" charset="0"/>
              </a:rPr>
              <a:t>References to hashes</a:t>
            </a:r>
            <a:endParaRPr lang="en-CA">
              <a:latin typeface="Calibri" charset="0"/>
            </a:endParaRPr>
          </a:p>
        </p:txBody>
      </p:sp>
      <p:sp>
        <p:nvSpPr>
          <p:cNvPr id="317443" name="Rectangle 3"/>
          <p:cNvSpPr>
            <a:spLocks noGrp="1" noChangeArrowheads="1"/>
          </p:cNvSpPr>
          <p:nvPr>
            <p:ph type="subTitle" idx="1"/>
          </p:nvPr>
        </p:nvSpPr>
        <p:spPr/>
        <p:txBody>
          <a:bodyPr rtlCol="0">
            <a:normAutofit/>
          </a:bodyPr>
          <a:lstStyle/>
          <a:p>
            <a:pPr fontAlgn="auto">
              <a:spcAft>
                <a:spcPts val="0"/>
              </a:spcAft>
              <a:buFont typeface="Arial"/>
              <a:buNone/>
              <a:defRPr/>
            </a:pPr>
            <a:endParaRPr lang="en-CA" smtClean="0">
              <a:ea typeface="+mn-ea"/>
              <a:cs typeface="+mn-cs"/>
            </a:endParaRPr>
          </a:p>
        </p:txBody>
      </p:sp>
    </p:spTree>
    <p:extLst>
      <p:ext uri="{BB962C8B-B14F-4D97-AF65-F5344CB8AC3E}">
        <p14:creationId xmlns:p14="http://schemas.microsoft.com/office/powerpoint/2010/main" val="1021135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3105" name="Rectangle 2"/>
          <p:cNvSpPr>
            <a:spLocks noGrp="1" noChangeArrowheads="1"/>
          </p:cNvSpPr>
          <p:nvPr>
            <p:ph type="title"/>
          </p:nvPr>
        </p:nvSpPr>
        <p:spPr/>
        <p:txBody>
          <a:bodyPr/>
          <a:lstStyle/>
          <a:p>
            <a:r>
              <a:rPr lang="en-US">
                <a:latin typeface="Calibri" charset="0"/>
              </a:rPr>
              <a:t>References to hashes</a:t>
            </a:r>
            <a:endParaRPr lang="en-CA">
              <a:latin typeface="Calibri" charset="0"/>
            </a:endParaRPr>
          </a:p>
        </p:txBody>
      </p:sp>
      <p:sp>
        <p:nvSpPr>
          <p:cNvPr id="303106" name="Rectangle 3"/>
          <p:cNvSpPr>
            <a:spLocks noGrp="1" noChangeArrowheads="1"/>
          </p:cNvSpPr>
          <p:nvPr>
            <p:ph idx="1"/>
          </p:nvPr>
        </p:nvSpPr>
        <p:spPr/>
        <p:txBody>
          <a:bodyPr/>
          <a:lstStyle/>
          <a:p>
            <a:r>
              <a:rPr lang="en-US" sz="2800">
                <a:latin typeface="Calibri" charset="0"/>
              </a:rPr>
              <a:t>References to hashes are set up the same way as arrays:</a:t>
            </a:r>
            <a:br>
              <a:rPr lang="en-US" sz="2800">
                <a:latin typeface="Calibri" charset="0"/>
              </a:rPr>
            </a:br>
            <a:r>
              <a:rPr lang="en-US" sz="2800">
                <a:latin typeface="Courier New" charset="0"/>
              </a:rPr>
              <a:t>$refhash1=\%hash1;</a:t>
            </a:r>
          </a:p>
          <a:p>
            <a:r>
              <a:rPr lang="en-US" sz="2800">
                <a:latin typeface="Calibri" charset="0"/>
              </a:rPr>
              <a:t>You access single elements in the hash through the hash key, and get the value associated with that key back:</a:t>
            </a:r>
            <a:br>
              <a:rPr lang="en-US" sz="2800">
                <a:latin typeface="Calibri" charset="0"/>
              </a:rPr>
            </a:br>
            <a:r>
              <a:rPr lang="en-US" sz="2800">
                <a:latin typeface="Courier New" charset="0"/>
              </a:rPr>
              <a:t>$$refhash1{key};</a:t>
            </a:r>
          </a:p>
          <a:p>
            <a:r>
              <a:rPr lang="en-US" sz="2800">
                <a:latin typeface="Calibri" charset="0"/>
              </a:rPr>
              <a:t>To see the whole hash the reference points to, use:</a:t>
            </a:r>
            <a:br>
              <a:rPr lang="en-US" sz="2800">
                <a:latin typeface="Calibri" charset="0"/>
              </a:rPr>
            </a:br>
            <a:r>
              <a:rPr lang="en-US" sz="2800">
                <a:latin typeface="Courier New" charset="0"/>
              </a:rPr>
              <a:t>%$refhash1;</a:t>
            </a:r>
            <a:endParaRPr lang="en-CA" sz="2800">
              <a:latin typeface="Courier New" charset="0"/>
            </a:endParaRPr>
          </a:p>
        </p:txBody>
      </p:sp>
    </p:spTree>
    <p:extLst>
      <p:ext uri="{BB962C8B-B14F-4D97-AF65-F5344CB8AC3E}">
        <p14:creationId xmlns:p14="http://schemas.microsoft.com/office/powerpoint/2010/main" val="15316543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5697" name="Rectangle 2"/>
          <p:cNvSpPr>
            <a:spLocks noGrp="1" noChangeArrowheads="1"/>
          </p:cNvSpPr>
          <p:nvPr>
            <p:ph type="title"/>
          </p:nvPr>
        </p:nvSpPr>
        <p:spPr/>
        <p:txBody>
          <a:bodyPr/>
          <a:lstStyle/>
          <a:p>
            <a:r>
              <a:rPr lang="en-US">
                <a:latin typeface="Calibri" charset="0"/>
              </a:rPr>
              <a:t>References</a:t>
            </a:r>
            <a:endParaRPr lang="en-CA">
              <a:latin typeface="Calibri" charset="0"/>
            </a:endParaRPr>
          </a:p>
        </p:txBody>
      </p:sp>
      <p:sp>
        <p:nvSpPr>
          <p:cNvPr id="285698" name="Rectangle 3"/>
          <p:cNvSpPr>
            <a:spLocks noGrp="1" noChangeArrowheads="1"/>
          </p:cNvSpPr>
          <p:nvPr>
            <p:ph idx="1"/>
          </p:nvPr>
        </p:nvSpPr>
        <p:spPr/>
        <p:txBody>
          <a:bodyPr/>
          <a:lstStyle/>
          <a:p>
            <a:pPr>
              <a:lnSpc>
                <a:spcPct val="90000"/>
              </a:lnSpc>
              <a:buFontTx/>
              <a:buNone/>
            </a:pPr>
            <a:r>
              <a:rPr lang="en-US" sz="2800">
                <a:latin typeface="Calibri" charset="0"/>
              </a:rPr>
              <a:t>	In this last module of the course we will look at references.  If you have programmed in C, C++, or other high level languages, you may be familiar with pointers, which are the same as Perl</a:t>
            </a:r>
            <a:r>
              <a:rPr lang="ja-JP" altLang="en-US" sz="2800">
                <a:latin typeface="Arial" charset="0"/>
              </a:rPr>
              <a:t>’</a:t>
            </a:r>
            <a:r>
              <a:rPr lang="en-US" altLang="ja-JP" sz="2800">
                <a:latin typeface="Calibri" charset="0"/>
              </a:rPr>
              <a:t>s references.  If you have not seen these capabilities before, the learning curve is a little steep. To help show the abilities of references we have used very simple exercises throughout.  This should show the basics of the subject without overwhelming you.  </a:t>
            </a:r>
            <a:endParaRPr lang="en-CA" sz="2800">
              <a:latin typeface="Calibri" charset="0"/>
            </a:endParaRPr>
          </a:p>
        </p:txBody>
      </p:sp>
    </p:spTree>
    <p:extLst>
      <p:ext uri="{BB962C8B-B14F-4D97-AF65-F5344CB8AC3E}">
        <p14:creationId xmlns:p14="http://schemas.microsoft.com/office/powerpoint/2010/main" val="24618400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4129" name="Rectangle 2"/>
          <p:cNvSpPr>
            <a:spLocks noGrp="1" noChangeArrowheads="1"/>
          </p:cNvSpPr>
          <p:nvPr>
            <p:ph type="title"/>
          </p:nvPr>
        </p:nvSpPr>
        <p:spPr/>
        <p:txBody>
          <a:bodyPr/>
          <a:lstStyle/>
          <a:p>
            <a:r>
              <a:rPr lang="en-US">
                <a:latin typeface="Calibri" charset="0"/>
              </a:rPr>
              <a:t>Exercise</a:t>
            </a:r>
            <a:endParaRPr lang="en-CA">
              <a:latin typeface="Calibri" charset="0"/>
            </a:endParaRPr>
          </a:p>
        </p:txBody>
      </p:sp>
      <p:sp>
        <p:nvSpPr>
          <p:cNvPr id="304130" name="Rectangle 3"/>
          <p:cNvSpPr>
            <a:spLocks noGrp="1" noChangeArrowheads="1"/>
          </p:cNvSpPr>
          <p:nvPr>
            <p:ph idx="1"/>
          </p:nvPr>
        </p:nvSpPr>
        <p:spPr/>
        <p:txBody>
          <a:bodyPr/>
          <a:lstStyle/>
          <a:p>
            <a:r>
              <a:rPr lang="en-US">
                <a:latin typeface="Calibri" charset="0"/>
              </a:rPr>
              <a:t>Create a hash and a reference to that hash. You can either prompt the user for hash keys and values, or simply hardcode them to save time.  Use a loop to display all the values associated with each hash key in the hash.  You may have to refer back to Module 5 for the hash functions.</a:t>
            </a:r>
            <a:endParaRPr lang="en-CA">
              <a:latin typeface="Calibri" charset="0"/>
            </a:endParaRPr>
          </a:p>
        </p:txBody>
      </p:sp>
    </p:spTree>
    <p:extLst>
      <p:ext uri="{BB962C8B-B14F-4D97-AF65-F5344CB8AC3E}">
        <p14:creationId xmlns:p14="http://schemas.microsoft.com/office/powerpoint/2010/main" val="16095704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5153" name="Rectangle 2"/>
          <p:cNvSpPr>
            <a:spLocks noGrp="1" noChangeArrowheads="1"/>
          </p:cNvSpPr>
          <p:nvPr>
            <p:ph type="ctrTitle"/>
          </p:nvPr>
        </p:nvSpPr>
        <p:spPr>
          <a:xfrm>
            <a:off x="685800" y="2286000"/>
            <a:ext cx="7772400" cy="1143000"/>
          </a:xfrm>
        </p:spPr>
        <p:txBody>
          <a:bodyPr/>
          <a:lstStyle/>
          <a:p>
            <a:r>
              <a:rPr lang="en-US">
                <a:latin typeface="Calibri" charset="0"/>
              </a:rPr>
              <a:t>References and subroutine</a:t>
            </a:r>
          </a:p>
        </p:txBody>
      </p:sp>
      <p:sp>
        <p:nvSpPr>
          <p:cNvPr id="320515" name="Rectangle 3"/>
          <p:cNvSpPr>
            <a:spLocks noGrp="1" noChangeArrowheads="1"/>
          </p:cNvSpPr>
          <p:nvPr>
            <p:ph type="subTitle" idx="1"/>
          </p:nvPr>
        </p:nvSpPr>
        <p:spPr/>
        <p:txBody>
          <a:bodyPr rtlCol="0">
            <a:normAutofit/>
          </a:bodyPr>
          <a:lstStyle/>
          <a:p>
            <a:pPr fontAlgn="auto">
              <a:spcAft>
                <a:spcPts val="0"/>
              </a:spcAft>
              <a:buFont typeface="Arial"/>
              <a:buNone/>
              <a:defRPr/>
            </a:pPr>
            <a:endParaRPr lang="en-US" smtClean="0">
              <a:ea typeface="+mn-ea"/>
              <a:cs typeface="+mn-cs"/>
            </a:endParaRPr>
          </a:p>
        </p:txBody>
      </p:sp>
    </p:spTree>
    <p:extLst>
      <p:ext uri="{BB962C8B-B14F-4D97-AF65-F5344CB8AC3E}">
        <p14:creationId xmlns:p14="http://schemas.microsoft.com/office/powerpoint/2010/main" val="414023226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6177" name="Rectangle 2"/>
          <p:cNvSpPr>
            <a:spLocks noGrp="1" noChangeArrowheads="1"/>
          </p:cNvSpPr>
          <p:nvPr>
            <p:ph type="title"/>
          </p:nvPr>
        </p:nvSpPr>
        <p:spPr/>
        <p:txBody>
          <a:bodyPr/>
          <a:lstStyle/>
          <a:p>
            <a:r>
              <a:rPr lang="en-US">
                <a:latin typeface="Calibri" charset="0"/>
              </a:rPr>
              <a:t>Passing references to subroutines</a:t>
            </a:r>
            <a:endParaRPr lang="en-CA">
              <a:latin typeface="Calibri" charset="0"/>
            </a:endParaRPr>
          </a:p>
        </p:txBody>
      </p:sp>
      <p:sp>
        <p:nvSpPr>
          <p:cNvPr id="306178" name="Rectangle 3"/>
          <p:cNvSpPr>
            <a:spLocks noGrp="1" noChangeArrowheads="1"/>
          </p:cNvSpPr>
          <p:nvPr>
            <p:ph idx="1"/>
          </p:nvPr>
        </p:nvSpPr>
        <p:spPr/>
        <p:txBody>
          <a:bodyPr/>
          <a:lstStyle/>
          <a:p>
            <a:pPr>
              <a:lnSpc>
                <a:spcPct val="90000"/>
              </a:lnSpc>
            </a:pPr>
            <a:r>
              <a:rPr lang="en-US" sz="2800">
                <a:latin typeface="Calibri" charset="0"/>
              </a:rPr>
              <a:t>One of the strengths of references is the ability to pass references to arrays and hashes to subroutines. This allows more than one array or hash to be passed properly to a subroutine. Since the code:</a:t>
            </a:r>
            <a:br>
              <a:rPr lang="en-US" sz="2800">
                <a:latin typeface="Calibri" charset="0"/>
              </a:rPr>
            </a:br>
            <a:r>
              <a:rPr lang="en-US" sz="2800">
                <a:latin typeface="Calibri" charset="0"/>
              </a:rPr>
              <a:t> </a:t>
            </a:r>
            <a:r>
              <a:rPr lang="en-US" sz="2800">
                <a:latin typeface="Courier New" charset="0"/>
              </a:rPr>
              <a:t>sub twoarrays </a:t>
            </a:r>
            <a:br>
              <a:rPr lang="en-US" sz="2800">
                <a:latin typeface="Courier New" charset="0"/>
              </a:rPr>
            </a:br>
            <a:r>
              <a:rPr lang="en-US" sz="2800">
                <a:latin typeface="Courier New" charset="0"/>
              </a:rPr>
              <a:t>{ (@array1, @array2)=@_;…}</a:t>
            </a:r>
            <a:r>
              <a:rPr lang="en-US" sz="2800">
                <a:latin typeface="Calibri" charset="0"/>
              </a:rPr>
              <a:t/>
            </a:r>
            <a:br>
              <a:rPr lang="en-US" sz="2800">
                <a:latin typeface="Calibri" charset="0"/>
              </a:rPr>
            </a:br>
            <a:r>
              <a:rPr lang="en-US" sz="2800">
                <a:latin typeface="Calibri" charset="0"/>
              </a:rPr>
              <a:t>does not work, as both arrays are joined into one array @_, references provide a way to pass scalars which reference more than one array.</a:t>
            </a:r>
            <a:endParaRPr lang="en-CA" sz="2800">
              <a:latin typeface="Calibri" charset="0"/>
            </a:endParaRPr>
          </a:p>
        </p:txBody>
      </p:sp>
    </p:spTree>
    <p:extLst>
      <p:ext uri="{BB962C8B-B14F-4D97-AF65-F5344CB8AC3E}">
        <p14:creationId xmlns:p14="http://schemas.microsoft.com/office/powerpoint/2010/main" val="420196749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01" name="Rectangle 2"/>
          <p:cNvSpPr>
            <a:spLocks noGrp="1" noChangeArrowheads="1"/>
          </p:cNvSpPr>
          <p:nvPr>
            <p:ph type="title"/>
          </p:nvPr>
        </p:nvSpPr>
        <p:spPr/>
        <p:txBody>
          <a:bodyPr/>
          <a:lstStyle/>
          <a:p>
            <a:r>
              <a:rPr lang="en-US">
                <a:latin typeface="Calibri" charset="0"/>
              </a:rPr>
              <a:t>Passing arrays</a:t>
            </a:r>
            <a:endParaRPr lang="en-CA">
              <a:latin typeface="Calibri" charset="0"/>
            </a:endParaRPr>
          </a:p>
        </p:txBody>
      </p:sp>
      <p:sp>
        <p:nvSpPr>
          <p:cNvPr id="307202" name="Rectangle 3"/>
          <p:cNvSpPr>
            <a:spLocks noGrp="1" noChangeArrowheads="1"/>
          </p:cNvSpPr>
          <p:nvPr>
            <p:ph idx="1"/>
          </p:nvPr>
        </p:nvSpPr>
        <p:spPr/>
        <p:txBody>
          <a:bodyPr/>
          <a:lstStyle/>
          <a:p>
            <a:pPr>
              <a:lnSpc>
                <a:spcPct val="90000"/>
              </a:lnSpc>
            </a:pPr>
            <a:r>
              <a:rPr lang="en-US" sz="2800">
                <a:latin typeface="Calibri" charset="0"/>
              </a:rPr>
              <a:t>To pass two arrays to a subroutine, you could do this:</a:t>
            </a:r>
            <a:br>
              <a:rPr lang="en-US" sz="2800">
                <a:latin typeface="Calibri" charset="0"/>
              </a:rPr>
            </a:br>
            <a:r>
              <a:rPr lang="en-US" sz="2800">
                <a:latin typeface="Courier New" charset="0"/>
              </a:rPr>
              <a:t>@array1=(…);</a:t>
            </a:r>
            <a:br>
              <a:rPr lang="en-US" sz="2800">
                <a:latin typeface="Courier New" charset="0"/>
              </a:rPr>
            </a:br>
            <a:r>
              <a:rPr lang="en-US" sz="2800">
                <a:latin typeface="Courier New" charset="0"/>
              </a:rPr>
              <a:t>@array2=(…);</a:t>
            </a:r>
            <a:br>
              <a:rPr lang="en-US" sz="2800">
                <a:latin typeface="Courier New" charset="0"/>
              </a:rPr>
            </a:br>
            <a:r>
              <a:rPr lang="en-US" sz="2800">
                <a:latin typeface="Courier New" charset="0"/>
              </a:rPr>
              <a:t>$refarray1=\@array1;</a:t>
            </a:r>
            <a:br>
              <a:rPr lang="en-US" sz="2800">
                <a:latin typeface="Courier New" charset="0"/>
              </a:rPr>
            </a:br>
            <a:r>
              <a:rPr lang="en-US" sz="2800">
                <a:latin typeface="Courier New" charset="0"/>
              </a:rPr>
              <a:t>$refarray2=\@array2;</a:t>
            </a:r>
            <a:br>
              <a:rPr lang="en-US" sz="2800">
                <a:latin typeface="Courier New" charset="0"/>
              </a:rPr>
            </a:br>
            <a:r>
              <a:rPr lang="en-US" sz="2800">
                <a:latin typeface="Courier New" charset="0"/>
              </a:rPr>
              <a:t>passarray($refarray1, $refarray2);</a:t>
            </a:r>
            <a:br>
              <a:rPr lang="en-US" sz="2800">
                <a:latin typeface="Courier New" charset="0"/>
              </a:rPr>
            </a:br>
            <a:r>
              <a:rPr lang="en-US" sz="2800">
                <a:latin typeface="Courier New" charset="0"/>
              </a:rPr>
              <a:t>sub passarray </a:t>
            </a:r>
            <a:br>
              <a:rPr lang="en-US" sz="2800">
                <a:latin typeface="Courier New" charset="0"/>
              </a:rPr>
            </a:br>
            <a:r>
              <a:rPr lang="en-US" sz="2800">
                <a:latin typeface="Courier New" charset="0"/>
              </a:rPr>
              <a:t>{ statements…}</a:t>
            </a:r>
            <a:br>
              <a:rPr lang="en-US" sz="2800">
                <a:latin typeface="Courier New" charset="0"/>
              </a:rPr>
            </a:br>
            <a:r>
              <a:rPr lang="en-US" sz="2800">
                <a:latin typeface="Calibri" charset="0"/>
              </a:rPr>
              <a:t>and both arrays can be used inside the passarray subroutine by dereferencing the references.</a:t>
            </a:r>
            <a:endParaRPr lang="en-CA" sz="2800">
              <a:latin typeface="Calibri" charset="0"/>
            </a:endParaRPr>
          </a:p>
        </p:txBody>
      </p:sp>
    </p:spTree>
    <p:extLst>
      <p:ext uri="{BB962C8B-B14F-4D97-AF65-F5344CB8AC3E}">
        <p14:creationId xmlns:p14="http://schemas.microsoft.com/office/powerpoint/2010/main" val="230059590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225" name="Rectangle 2"/>
          <p:cNvSpPr>
            <a:spLocks noGrp="1" noChangeArrowheads="1"/>
          </p:cNvSpPr>
          <p:nvPr>
            <p:ph type="title"/>
          </p:nvPr>
        </p:nvSpPr>
        <p:spPr/>
        <p:txBody>
          <a:bodyPr/>
          <a:lstStyle/>
          <a:p>
            <a:r>
              <a:rPr lang="en-US">
                <a:latin typeface="Calibri" charset="0"/>
              </a:rPr>
              <a:t>Exercise</a:t>
            </a:r>
            <a:endParaRPr lang="en-CA">
              <a:latin typeface="Calibri" charset="0"/>
            </a:endParaRPr>
          </a:p>
        </p:txBody>
      </p:sp>
      <p:sp>
        <p:nvSpPr>
          <p:cNvPr id="308226" name="Rectangle 3"/>
          <p:cNvSpPr>
            <a:spLocks noGrp="1" noChangeArrowheads="1"/>
          </p:cNvSpPr>
          <p:nvPr>
            <p:ph idx="1"/>
          </p:nvPr>
        </p:nvSpPr>
        <p:spPr/>
        <p:txBody>
          <a:bodyPr/>
          <a:lstStyle/>
          <a:p>
            <a:r>
              <a:rPr lang="en-US">
                <a:latin typeface="Calibri" charset="0"/>
              </a:rPr>
              <a:t>Create two arrays, one holding vowels and the other holding consonants.  Pass both arrays into a subroutine using references. Inside the subroutine, display all the elements of each array.</a:t>
            </a:r>
            <a:endParaRPr lang="en-CA">
              <a:latin typeface="Calibri" charset="0"/>
            </a:endParaRPr>
          </a:p>
        </p:txBody>
      </p:sp>
    </p:spTree>
    <p:extLst>
      <p:ext uri="{BB962C8B-B14F-4D97-AF65-F5344CB8AC3E}">
        <p14:creationId xmlns:p14="http://schemas.microsoft.com/office/powerpoint/2010/main" val="23869125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21" name="Rectangle 2"/>
          <p:cNvSpPr>
            <a:spLocks noGrp="1" noChangeArrowheads="1"/>
          </p:cNvSpPr>
          <p:nvPr>
            <p:ph type="ctrTitle"/>
          </p:nvPr>
        </p:nvSpPr>
        <p:spPr>
          <a:xfrm>
            <a:off x="685800" y="2286000"/>
            <a:ext cx="7772400" cy="1143000"/>
          </a:xfrm>
        </p:spPr>
        <p:txBody>
          <a:bodyPr/>
          <a:lstStyle/>
          <a:p>
            <a:r>
              <a:rPr lang="en-US">
                <a:latin typeface="Calibri" charset="0"/>
              </a:rPr>
              <a:t>References</a:t>
            </a:r>
            <a:endParaRPr lang="en-CA">
              <a:latin typeface="Calibri" charset="0"/>
            </a:endParaRPr>
          </a:p>
        </p:txBody>
      </p:sp>
      <p:sp>
        <p:nvSpPr>
          <p:cNvPr id="302083" name="Rectangle 3"/>
          <p:cNvSpPr>
            <a:spLocks noGrp="1" noChangeArrowheads="1"/>
          </p:cNvSpPr>
          <p:nvPr>
            <p:ph type="subTitle" idx="1"/>
          </p:nvPr>
        </p:nvSpPr>
        <p:spPr/>
        <p:txBody>
          <a:bodyPr rtlCol="0">
            <a:normAutofit/>
          </a:bodyPr>
          <a:lstStyle/>
          <a:p>
            <a:pPr fontAlgn="auto">
              <a:spcAft>
                <a:spcPts val="0"/>
              </a:spcAft>
              <a:buFont typeface="Arial"/>
              <a:buNone/>
              <a:defRPr/>
            </a:pPr>
            <a:endParaRPr lang="en-CA" smtClean="0">
              <a:ea typeface="+mn-ea"/>
              <a:cs typeface="+mn-cs"/>
            </a:endParaRPr>
          </a:p>
        </p:txBody>
      </p:sp>
    </p:spTree>
    <p:extLst>
      <p:ext uri="{BB962C8B-B14F-4D97-AF65-F5344CB8AC3E}">
        <p14:creationId xmlns:p14="http://schemas.microsoft.com/office/powerpoint/2010/main" val="30586650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7745" name="Rectangle 2"/>
          <p:cNvSpPr>
            <a:spLocks noGrp="1" noChangeArrowheads="1"/>
          </p:cNvSpPr>
          <p:nvPr>
            <p:ph type="title"/>
          </p:nvPr>
        </p:nvSpPr>
        <p:spPr/>
        <p:txBody>
          <a:bodyPr/>
          <a:lstStyle/>
          <a:p>
            <a:r>
              <a:rPr lang="en-US">
                <a:latin typeface="Calibri" charset="0"/>
              </a:rPr>
              <a:t>References</a:t>
            </a:r>
            <a:endParaRPr lang="en-CA">
              <a:latin typeface="Calibri" charset="0"/>
            </a:endParaRPr>
          </a:p>
        </p:txBody>
      </p:sp>
      <p:sp>
        <p:nvSpPr>
          <p:cNvPr id="287746" name="Rectangle 3"/>
          <p:cNvSpPr>
            <a:spLocks noGrp="1" noChangeArrowheads="1"/>
          </p:cNvSpPr>
          <p:nvPr>
            <p:ph idx="1"/>
          </p:nvPr>
        </p:nvSpPr>
        <p:spPr/>
        <p:txBody>
          <a:bodyPr/>
          <a:lstStyle/>
          <a:p>
            <a:pPr>
              <a:lnSpc>
                <a:spcPct val="90000"/>
              </a:lnSpc>
            </a:pPr>
            <a:r>
              <a:rPr lang="en-US" sz="2800">
                <a:latin typeface="Calibri" charset="0"/>
              </a:rPr>
              <a:t>Many high-level languages like C and C++ have the concept of a pointer, a variable that points to the memory address of another variable.  Perl has pointers too, but they are called references.</a:t>
            </a:r>
          </a:p>
          <a:p>
            <a:pPr>
              <a:lnSpc>
                <a:spcPct val="90000"/>
              </a:lnSpc>
            </a:pPr>
            <a:r>
              <a:rPr lang="en-US" sz="2800">
                <a:latin typeface="Calibri" charset="0"/>
              </a:rPr>
              <a:t>References do not hold a variable value, but hold the memory address of another variable. For example, if you have a variable called $num1, you could have a reference called $refnum1 which holds the memory address when $num1 has its data stored. </a:t>
            </a:r>
            <a:endParaRPr lang="en-CA" sz="2800">
              <a:latin typeface="Calibri" charset="0"/>
            </a:endParaRPr>
          </a:p>
        </p:txBody>
      </p:sp>
    </p:spTree>
    <p:extLst>
      <p:ext uri="{BB962C8B-B14F-4D97-AF65-F5344CB8AC3E}">
        <p14:creationId xmlns:p14="http://schemas.microsoft.com/office/powerpoint/2010/main" val="21116499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769" name="Rectangle 2"/>
          <p:cNvSpPr>
            <a:spLocks noGrp="1" noChangeArrowheads="1"/>
          </p:cNvSpPr>
          <p:nvPr>
            <p:ph type="title"/>
          </p:nvPr>
        </p:nvSpPr>
        <p:spPr/>
        <p:txBody>
          <a:bodyPr/>
          <a:lstStyle/>
          <a:p>
            <a:r>
              <a:rPr lang="en-US">
                <a:latin typeface="Calibri" charset="0"/>
              </a:rPr>
              <a:t>What is a reference</a:t>
            </a:r>
            <a:endParaRPr lang="en-CA">
              <a:latin typeface="Calibri" charset="0"/>
            </a:endParaRPr>
          </a:p>
        </p:txBody>
      </p:sp>
      <p:sp>
        <p:nvSpPr>
          <p:cNvPr id="288770" name="Rectangle 3"/>
          <p:cNvSpPr>
            <a:spLocks noGrp="1" noChangeArrowheads="1"/>
          </p:cNvSpPr>
          <p:nvPr>
            <p:ph idx="1"/>
          </p:nvPr>
        </p:nvSpPr>
        <p:spPr/>
        <p:txBody>
          <a:bodyPr/>
          <a:lstStyle/>
          <a:p>
            <a:pPr>
              <a:lnSpc>
                <a:spcPct val="90000"/>
              </a:lnSpc>
            </a:pPr>
            <a:r>
              <a:rPr lang="en-US" sz="2800">
                <a:latin typeface="Calibri" charset="0"/>
              </a:rPr>
              <a:t>Every variable in Perl has a value assigned in memory.  Any value assigned to that variable is contained in that memory.  For example, the statement:</a:t>
            </a:r>
            <a:br>
              <a:rPr lang="en-US" sz="2800">
                <a:latin typeface="Calibri" charset="0"/>
              </a:rPr>
            </a:br>
            <a:r>
              <a:rPr lang="en-US" sz="2800">
                <a:latin typeface="Courier New" charset="0"/>
              </a:rPr>
              <a:t>$num1=10;</a:t>
            </a:r>
            <a:br>
              <a:rPr lang="en-US" sz="2800">
                <a:latin typeface="Courier New" charset="0"/>
              </a:rPr>
            </a:br>
            <a:r>
              <a:rPr lang="en-US" sz="2800">
                <a:latin typeface="Calibri" charset="0"/>
              </a:rPr>
              <a:t>will have a memory location assigned with the name $num1, and a value of 10 is stored in that memory location.</a:t>
            </a:r>
          </a:p>
          <a:p>
            <a:pPr>
              <a:lnSpc>
                <a:spcPct val="90000"/>
              </a:lnSpc>
            </a:pPr>
            <a:r>
              <a:rPr lang="en-US" sz="2800">
                <a:latin typeface="Calibri" charset="0"/>
              </a:rPr>
              <a:t>A reference is another variable, and has an assigned memory location, but holds the address of the $num1 memory location instead of a value.</a:t>
            </a:r>
            <a:endParaRPr lang="en-CA" sz="2800">
              <a:latin typeface="Calibri" charset="0"/>
            </a:endParaRPr>
          </a:p>
        </p:txBody>
      </p:sp>
    </p:spTree>
    <p:extLst>
      <p:ext uri="{BB962C8B-B14F-4D97-AF65-F5344CB8AC3E}">
        <p14:creationId xmlns:p14="http://schemas.microsoft.com/office/powerpoint/2010/main" val="13752397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9793" name="Rectangle 2"/>
          <p:cNvSpPr>
            <a:spLocks noGrp="1" noChangeArrowheads="1"/>
          </p:cNvSpPr>
          <p:nvPr>
            <p:ph type="title"/>
          </p:nvPr>
        </p:nvSpPr>
        <p:spPr/>
        <p:txBody>
          <a:bodyPr/>
          <a:lstStyle/>
          <a:p>
            <a:r>
              <a:rPr lang="en-US">
                <a:latin typeface="Calibri" charset="0"/>
              </a:rPr>
              <a:t>Why use references</a:t>
            </a:r>
            <a:endParaRPr lang="en-CA">
              <a:latin typeface="Calibri" charset="0"/>
            </a:endParaRPr>
          </a:p>
        </p:txBody>
      </p:sp>
      <p:sp>
        <p:nvSpPr>
          <p:cNvPr id="289794" name="Rectangle 3"/>
          <p:cNvSpPr>
            <a:spLocks noGrp="1" noChangeArrowheads="1"/>
          </p:cNvSpPr>
          <p:nvPr>
            <p:ph idx="1"/>
          </p:nvPr>
        </p:nvSpPr>
        <p:spPr/>
        <p:txBody>
          <a:bodyPr/>
          <a:lstStyle/>
          <a:p>
            <a:pPr>
              <a:lnSpc>
                <a:spcPct val="90000"/>
              </a:lnSpc>
            </a:pPr>
            <a:r>
              <a:rPr lang="en-US" sz="2800">
                <a:latin typeface="Calibri" charset="0"/>
              </a:rPr>
              <a:t>Why bother using a reference to a memory location with a value in it?  There are many reasons when you get into complex coding, but the simplest reason is it allows you to change the variable the reference points to (and hence the value it points to in that variable</a:t>
            </a:r>
            <a:r>
              <a:rPr lang="ja-JP" altLang="en-US" sz="2800">
                <a:latin typeface="Arial" charset="0"/>
              </a:rPr>
              <a:t>’</a:t>
            </a:r>
            <a:r>
              <a:rPr lang="en-US" altLang="ja-JP" sz="2800">
                <a:latin typeface="Calibri" charset="0"/>
              </a:rPr>
              <a:t>s memory location). This is very handy in some programs, as you will see.</a:t>
            </a:r>
          </a:p>
          <a:p>
            <a:pPr>
              <a:lnSpc>
                <a:spcPct val="90000"/>
              </a:lnSpc>
            </a:pPr>
            <a:r>
              <a:rPr lang="en-US" sz="2800">
                <a:latin typeface="Calibri" charset="0"/>
              </a:rPr>
              <a:t>References are especially handy when dealing with arrays and lists</a:t>
            </a:r>
            <a:endParaRPr lang="en-CA" sz="2800">
              <a:latin typeface="Calibri" charset="0"/>
            </a:endParaRPr>
          </a:p>
        </p:txBody>
      </p:sp>
    </p:spTree>
    <p:extLst>
      <p:ext uri="{BB962C8B-B14F-4D97-AF65-F5344CB8AC3E}">
        <p14:creationId xmlns:p14="http://schemas.microsoft.com/office/powerpoint/2010/main" val="15226176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0817" name="Rectangle 2"/>
          <p:cNvSpPr>
            <a:spLocks noGrp="1" noChangeArrowheads="1"/>
          </p:cNvSpPr>
          <p:nvPr>
            <p:ph type="title"/>
          </p:nvPr>
        </p:nvSpPr>
        <p:spPr/>
        <p:txBody>
          <a:bodyPr/>
          <a:lstStyle/>
          <a:p>
            <a:r>
              <a:rPr lang="en-US">
                <a:latin typeface="Calibri" charset="0"/>
              </a:rPr>
              <a:t>Creating a reference</a:t>
            </a:r>
            <a:endParaRPr lang="en-CA">
              <a:latin typeface="Calibri" charset="0"/>
            </a:endParaRPr>
          </a:p>
        </p:txBody>
      </p:sp>
      <p:sp>
        <p:nvSpPr>
          <p:cNvPr id="290818" name="Rectangle 3"/>
          <p:cNvSpPr>
            <a:spLocks noGrp="1" noChangeArrowheads="1"/>
          </p:cNvSpPr>
          <p:nvPr>
            <p:ph idx="1"/>
          </p:nvPr>
        </p:nvSpPr>
        <p:spPr/>
        <p:txBody>
          <a:bodyPr/>
          <a:lstStyle/>
          <a:p>
            <a:r>
              <a:rPr lang="en-US" sz="2800">
                <a:latin typeface="Calibri" charset="0"/>
              </a:rPr>
              <a:t>References are created exactly the same way as other variables, and have no special naming convention. To assign a value to the reference, you use the backslash:</a:t>
            </a:r>
            <a:br>
              <a:rPr lang="en-US" sz="2800">
                <a:latin typeface="Calibri" charset="0"/>
              </a:rPr>
            </a:br>
            <a:r>
              <a:rPr lang="en-US" sz="2800">
                <a:latin typeface="Courier New" charset="0"/>
              </a:rPr>
              <a:t>$refnum1=\$num1;</a:t>
            </a:r>
          </a:p>
          <a:p>
            <a:r>
              <a:rPr lang="en-US" sz="2800">
                <a:latin typeface="Calibri" charset="0"/>
              </a:rPr>
              <a:t>This will create a reference variable called $refnum1which will hold the memory address of the variable $num1. Creating a reference to a variable doesn</a:t>
            </a:r>
            <a:r>
              <a:rPr lang="ja-JP" altLang="en-US" sz="2800">
                <a:latin typeface="Arial" charset="0"/>
              </a:rPr>
              <a:t>’</a:t>
            </a:r>
            <a:r>
              <a:rPr lang="en-US" altLang="ja-JP" sz="2800">
                <a:latin typeface="Calibri" charset="0"/>
              </a:rPr>
              <a:t>t affect the variable in any way.</a:t>
            </a:r>
            <a:endParaRPr lang="en-CA" sz="2800">
              <a:latin typeface="Calibri" charset="0"/>
            </a:endParaRPr>
          </a:p>
        </p:txBody>
      </p:sp>
    </p:spTree>
    <p:extLst>
      <p:ext uri="{BB962C8B-B14F-4D97-AF65-F5344CB8AC3E}">
        <p14:creationId xmlns:p14="http://schemas.microsoft.com/office/powerpoint/2010/main" val="19417222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1841" name="Rectangle 2"/>
          <p:cNvSpPr>
            <a:spLocks noGrp="1" noChangeArrowheads="1"/>
          </p:cNvSpPr>
          <p:nvPr>
            <p:ph type="title"/>
          </p:nvPr>
        </p:nvSpPr>
        <p:spPr/>
        <p:txBody>
          <a:bodyPr/>
          <a:lstStyle/>
          <a:p>
            <a:r>
              <a:rPr lang="en-US">
                <a:latin typeface="Calibri" charset="0"/>
              </a:rPr>
              <a:t>Dereferencing</a:t>
            </a:r>
            <a:endParaRPr lang="en-CA">
              <a:latin typeface="Calibri" charset="0"/>
            </a:endParaRPr>
          </a:p>
        </p:txBody>
      </p:sp>
      <p:sp>
        <p:nvSpPr>
          <p:cNvPr id="291842" name="Rectangle 3"/>
          <p:cNvSpPr>
            <a:spLocks noGrp="1" noChangeArrowheads="1"/>
          </p:cNvSpPr>
          <p:nvPr>
            <p:ph idx="1"/>
          </p:nvPr>
        </p:nvSpPr>
        <p:spPr/>
        <p:txBody>
          <a:bodyPr/>
          <a:lstStyle/>
          <a:p>
            <a:pPr>
              <a:lnSpc>
                <a:spcPct val="90000"/>
              </a:lnSpc>
            </a:pPr>
            <a:r>
              <a:rPr lang="en-US" sz="2800">
                <a:latin typeface="Calibri" charset="0"/>
              </a:rPr>
              <a:t>To use the value a reference is pointing to, you have to tell the interpreter that you don</a:t>
            </a:r>
            <a:r>
              <a:rPr lang="ja-JP" altLang="en-US" sz="2800">
                <a:latin typeface="Arial" charset="0"/>
              </a:rPr>
              <a:t>’</a:t>
            </a:r>
            <a:r>
              <a:rPr lang="en-US" altLang="ja-JP" sz="2800">
                <a:latin typeface="Calibri" charset="0"/>
              </a:rPr>
              <a:t>t want to know the memory address it holds, but the value inside the memory address it points to. This is done with the dereferencing operator. For example:</a:t>
            </a:r>
            <a:br>
              <a:rPr lang="en-US" altLang="ja-JP" sz="2800">
                <a:latin typeface="Calibri" charset="0"/>
              </a:rPr>
            </a:br>
            <a:r>
              <a:rPr lang="en-US" altLang="ja-JP" sz="2800">
                <a:latin typeface="Courier New" charset="0"/>
              </a:rPr>
              <a:t>print $refnum1;</a:t>
            </a:r>
            <a:br>
              <a:rPr lang="en-US" altLang="ja-JP" sz="2800">
                <a:latin typeface="Courier New" charset="0"/>
              </a:rPr>
            </a:br>
            <a:r>
              <a:rPr lang="en-US" altLang="ja-JP" sz="2800">
                <a:latin typeface="Calibri" charset="0"/>
              </a:rPr>
              <a:t>will print the memory address $refnum1 holds, but </a:t>
            </a:r>
            <a:br>
              <a:rPr lang="en-US" altLang="ja-JP" sz="2800">
                <a:latin typeface="Calibri" charset="0"/>
              </a:rPr>
            </a:br>
            <a:r>
              <a:rPr lang="en-US" altLang="ja-JP" sz="2800">
                <a:latin typeface="Courier New" charset="0"/>
              </a:rPr>
              <a:t>print $$refnum1;</a:t>
            </a:r>
            <a:br>
              <a:rPr lang="en-US" altLang="ja-JP" sz="2800">
                <a:latin typeface="Courier New" charset="0"/>
              </a:rPr>
            </a:br>
            <a:r>
              <a:rPr lang="en-US" altLang="ja-JP" sz="2800">
                <a:latin typeface="Calibri" charset="0"/>
              </a:rPr>
              <a:t>will print the value in the memory address of $num1 (if that</a:t>
            </a:r>
            <a:r>
              <a:rPr lang="ja-JP" altLang="en-US" sz="2800">
                <a:latin typeface="Arial" charset="0"/>
              </a:rPr>
              <a:t>’</a:t>
            </a:r>
            <a:r>
              <a:rPr lang="en-US" altLang="ja-JP" sz="2800">
                <a:latin typeface="Calibri" charset="0"/>
              </a:rPr>
              <a:t>s what it points to). </a:t>
            </a:r>
            <a:endParaRPr lang="en-CA" sz="2800">
              <a:latin typeface="Calibri" charset="0"/>
            </a:endParaRPr>
          </a:p>
        </p:txBody>
      </p:sp>
    </p:spTree>
    <p:extLst>
      <p:ext uri="{BB962C8B-B14F-4D97-AF65-F5344CB8AC3E}">
        <p14:creationId xmlns:p14="http://schemas.microsoft.com/office/powerpoint/2010/main" val="19275226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2865" name="Rectangle 2"/>
          <p:cNvSpPr>
            <a:spLocks noGrp="1" noChangeArrowheads="1"/>
          </p:cNvSpPr>
          <p:nvPr>
            <p:ph type="title"/>
          </p:nvPr>
        </p:nvSpPr>
        <p:spPr/>
        <p:txBody>
          <a:bodyPr/>
          <a:lstStyle/>
          <a:p>
            <a:r>
              <a:rPr lang="en-US">
                <a:latin typeface="Calibri" charset="0"/>
              </a:rPr>
              <a:t>Using references to change values</a:t>
            </a:r>
            <a:endParaRPr lang="en-CA">
              <a:latin typeface="Calibri" charset="0"/>
            </a:endParaRPr>
          </a:p>
        </p:txBody>
      </p:sp>
      <p:sp>
        <p:nvSpPr>
          <p:cNvPr id="292866" name="Rectangle 3"/>
          <p:cNvSpPr>
            <a:spLocks noGrp="1" noChangeArrowheads="1"/>
          </p:cNvSpPr>
          <p:nvPr>
            <p:ph idx="1"/>
          </p:nvPr>
        </p:nvSpPr>
        <p:spPr/>
        <p:txBody>
          <a:bodyPr/>
          <a:lstStyle/>
          <a:p>
            <a:pPr>
              <a:lnSpc>
                <a:spcPct val="90000"/>
              </a:lnSpc>
            </a:pPr>
            <a:r>
              <a:rPr lang="en-US" sz="2800">
                <a:latin typeface="Calibri" charset="0"/>
              </a:rPr>
              <a:t>You can use dereferencing to change the value of a variable the reference points to.  This is done in the same way as looking up the value:</a:t>
            </a:r>
            <a:br>
              <a:rPr lang="en-US" sz="2800">
                <a:latin typeface="Calibri" charset="0"/>
              </a:rPr>
            </a:br>
            <a:r>
              <a:rPr lang="en-US" sz="2800">
                <a:latin typeface="Courier New" charset="0"/>
              </a:rPr>
              <a:t>$$refnum1=15;</a:t>
            </a:r>
          </a:p>
          <a:p>
            <a:pPr>
              <a:lnSpc>
                <a:spcPct val="90000"/>
              </a:lnSpc>
            </a:pPr>
            <a:r>
              <a:rPr lang="en-US" sz="2800">
                <a:latin typeface="Calibri" charset="0"/>
              </a:rPr>
              <a:t>This command will change the value in the memory location $refnum1 points to and set the value of 15 there.  You have to use two $ signs here: if you had written</a:t>
            </a:r>
            <a:br>
              <a:rPr lang="en-US" sz="2800">
                <a:latin typeface="Calibri" charset="0"/>
              </a:rPr>
            </a:br>
            <a:r>
              <a:rPr lang="en-US" sz="2800">
                <a:latin typeface="Courier New" charset="0"/>
              </a:rPr>
              <a:t>$refnum1=15;</a:t>
            </a:r>
            <a:br>
              <a:rPr lang="en-US" sz="2800">
                <a:latin typeface="Courier New" charset="0"/>
              </a:rPr>
            </a:br>
            <a:r>
              <a:rPr lang="en-US" sz="2800">
                <a:latin typeface="Calibri" charset="0"/>
              </a:rPr>
              <a:t>you would be setting the value 15 into the memory location of $refnum1, not the variable it points to.</a:t>
            </a:r>
            <a:endParaRPr lang="en-CA" sz="2800">
              <a:latin typeface="Calibri" charset="0"/>
            </a:endParaRPr>
          </a:p>
        </p:txBody>
      </p:sp>
    </p:spTree>
    <p:extLst>
      <p:ext uri="{BB962C8B-B14F-4D97-AF65-F5344CB8AC3E}">
        <p14:creationId xmlns:p14="http://schemas.microsoft.com/office/powerpoint/2010/main" val="298948235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0</TotalTime>
  <Words>794</Words>
  <Application>Microsoft Macintosh PowerPoint</Application>
  <PresentationFormat>On-screen Show (4:3)</PresentationFormat>
  <Paragraphs>53</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Module 8  References</vt:lpstr>
      <vt:lpstr>References</vt:lpstr>
      <vt:lpstr>References</vt:lpstr>
      <vt:lpstr>References</vt:lpstr>
      <vt:lpstr>What is a reference</vt:lpstr>
      <vt:lpstr>Why use references</vt:lpstr>
      <vt:lpstr>Creating a reference</vt:lpstr>
      <vt:lpstr>Dereferencing</vt:lpstr>
      <vt:lpstr>Using references to change values</vt:lpstr>
      <vt:lpstr>Exercise</vt:lpstr>
      <vt:lpstr>Using reference values </vt:lpstr>
      <vt:lpstr>References to references</vt:lpstr>
      <vt:lpstr>Exercise</vt:lpstr>
      <vt:lpstr>References to arrays</vt:lpstr>
      <vt:lpstr>References to arrays</vt:lpstr>
      <vt:lpstr>Dereferencing array references</vt:lpstr>
      <vt:lpstr>Exercise</vt:lpstr>
      <vt:lpstr>References to hashes</vt:lpstr>
      <vt:lpstr>References to hashes</vt:lpstr>
      <vt:lpstr>Exercise</vt:lpstr>
      <vt:lpstr>References and subroutine</vt:lpstr>
      <vt:lpstr>Passing references to subroutines</vt:lpstr>
      <vt:lpstr>Passing arrays</vt:lpstr>
      <vt:lpstr>Exercise</vt:lpstr>
    </vt:vector>
  </TitlesOfParts>
  <Company>LAU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Module 8  References</dc:title>
  <dc:creator>Georges Khazen</dc:creator>
  <cp:lastModifiedBy>Georges Khazen</cp:lastModifiedBy>
  <cp:revision>1</cp:revision>
  <dcterms:created xsi:type="dcterms:W3CDTF">2013-12-18T14:51:46Z</dcterms:created>
  <dcterms:modified xsi:type="dcterms:W3CDTF">2013-12-18T14:52:30Z</dcterms:modified>
</cp:coreProperties>
</file>